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0" r:id="rId1"/>
  </p:sldMasterIdLst>
  <p:notesMasterIdLst>
    <p:notesMasterId r:id="rId43"/>
  </p:notesMasterIdLst>
  <p:sldIdLst>
    <p:sldId id="256" r:id="rId2"/>
    <p:sldId id="271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4" r:id="rId13"/>
    <p:sldId id="282" r:id="rId14"/>
    <p:sldId id="283" r:id="rId15"/>
    <p:sldId id="284" r:id="rId16"/>
    <p:sldId id="287" r:id="rId17"/>
    <p:sldId id="300" r:id="rId18"/>
    <p:sldId id="297" r:id="rId19"/>
    <p:sldId id="289" r:id="rId20"/>
    <p:sldId id="290" r:id="rId21"/>
    <p:sldId id="301" r:id="rId22"/>
    <p:sldId id="291" r:id="rId23"/>
    <p:sldId id="298" r:id="rId24"/>
    <p:sldId id="293" r:id="rId25"/>
    <p:sldId id="299" r:id="rId26"/>
    <p:sldId id="295" r:id="rId27"/>
    <p:sldId id="266" r:id="rId28"/>
    <p:sldId id="269" r:id="rId29"/>
    <p:sldId id="268" r:id="rId30"/>
    <p:sldId id="270" r:id="rId31"/>
    <p:sldId id="267" r:id="rId32"/>
    <p:sldId id="273" r:id="rId33"/>
    <p:sldId id="274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87"/>
    <p:restoredTop sz="50000"/>
  </p:normalViewPr>
  <p:slideViewPr>
    <p:cSldViewPr snapToGrid="0" snapToObjects="1">
      <p:cViewPr varScale="1">
        <p:scale>
          <a:sx n="45" d="100"/>
          <a:sy n="45" d="100"/>
        </p:scale>
        <p:origin x="208" y="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F4C98-622D-694B-AD88-328143E524CA}" type="datetimeFigureOut">
              <a:rPr lang="en-US" smtClean="0"/>
              <a:t>9/7/16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C6C21-3060-114D-9CD7-347E19A511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48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cdl.bellevue.edu</a:t>
            </a:r>
            <a:r>
              <a:rPr lang="en-US" dirty="0" smtClean="0"/>
              <a:t>/academic/Philosophies/</a:t>
            </a:r>
            <a:r>
              <a:rPr lang="en-US" dirty="0" err="1" smtClean="0"/>
              <a:t>Philosophies.html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C6C21-3060-114D-9CD7-347E19A511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4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F5629F-2528-8141-82BC-ABE5B85305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92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AE46-9410-1349-8CA7-B6C68DB94168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0A0B-94E4-C94D-945B-D3E9244A8B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716796" y="5525353"/>
            <a:ext cx="26370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@</a:t>
            </a:r>
            <a:r>
              <a:rPr lang="en-US" sz="4800" dirty="0" err="1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acroom</a:t>
            </a:r>
            <a:endParaRPr lang="en-US" sz="4800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627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AE46-9410-1349-8CA7-B6C68DB94168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0A0B-94E4-C94D-945B-D3E9244A8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21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AE46-9410-1349-8CA7-B6C68DB94168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0A0B-94E4-C94D-945B-D3E9244A8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5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AE46-9410-1349-8CA7-B6C68DB94168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0A0B-94E4-C94D-945B-D3E9244A8B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716796" y="5525353"/>
            <a:ext cx="26370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@</a:t>
            </a:r>
            <a:r>
              <a:rPr lang="en-US" sz="4800" dirty="0" err="1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a:rPr>
              <a:t>acroom</a:t>
            </a:r>
            <a:endParaRPr lang="en-US" sz="4800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834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AE46-9410-1349-8CA7-B6C68DB94168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0A0B-94E4-C94D-945B-D3E9244A8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2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AE46-9410-1349-8CA7-B6C68DB94168}" type="datetimeFigureOut">
              <a:rPr lang="en-US" smtClean="0"/>
              <a:t>9/7/16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0A0B-94E4-C94D-945B-D3E9244A8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4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AE46-9410-1349-8CA7-B6C68DB94168}" type="datetimeFigureOut">
              <a:rPr lang="en-US" smtClean="0"/>
              <a:t>9/7/16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0A0B-94E4-C94D-945B-D3E9244A8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74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AE46-9410-1349-8CA7-B6C68DB94168}" type="datetimeFigureOut">
              <a:rPr lang="en-US" smtClean="0"/>
              <a:t>9/7/16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0A0B-94E4-C94D-945B-D3E9244A8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23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AE46-9410-1349-8CA7-B6C68DB94168}" type="datetimeFigureOut">
              <a:rPr lang="en-US" smtClean="0"/>
              <a:t>9/7/16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0A0B-94E4-C94D-945B-D3E9244A8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04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AE46-9410-1349-8CA7-B6C68DB94168}" type="datetimeFigureOut">
              <a:rPr lang="en-US" smtClean="0"/>
              <a:t>9/7/16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0A0B-94E4-C94D-945B-D3E9244A8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75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FAE46-9410-1349-8CA7-B6C68DB94168}" type="datetimeFigureOut">
              <a:rPr lang="en-US" smtClean="0"/>
              <a:t>9/7/16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0A0B-94E4-C94D-945B-D3E9244A8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2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FAE46-9410-1349-8CA7-B6C68DB94168}" type="datetimeFigureOut">
              <a:rPr lang="en-US" smtClean="0"/>
              <a:t>9/7/16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30A0B-94E4-C94D-945B-D3E9244A8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15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20" Type="http://schemas.openxmlformats.org/officeDocument/2006/relationships/image" Target="../media/image20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Indie </a:t>
            </a:r>
            <a:r>
              <a:rPr lang="en-US" dirty="0" err="1" smtClean="0"/>
              <a:t>EdTech</a:t>
            </a:r>
            <a:r>
              <a:rPr lang="en-US" dirty="0" smtClean="0"/>
              <a:t> and </a:t>
            </a:r>
            <a:r>
              <a:rPr lang="en-US" dirty="0" smtClean="0"/>
              <a:t>the Digital </a:t>
            </a:r>
            <a:r>
              <a:rPr lang="en-US" dirty="0" smtClean="0"/>
              <a:t>Humanities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Adam </a:t>
            </a:r>
            <a:r>
              <a:rPr lang="en-US" sz="4400" dirty="0" err="1" smtClean="0"/>
              <a:t>Croom</a:t>
            </a:r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val="131563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581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53891" y="2028616"/>
            <a:ext cx="665018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erriweather-Regular" charset="0"/>
              </a:rPr>
              <a:t>“A woman must have money and a room of her own if she is to write fiction.”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53891" y="337416"/>
            <a:ext cx="10515600" cy="1325563"/>
          </a:xfrm>
        </p:spPr>
        <p:txBody>
          <a:bodyPr/>
          <a:lstStyle/>
          <a:p>
            <a:r>
              <a:rPr lang="en-US" dirty="0" smtClean="0"/>
              <a:t>A Room of One’s 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5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581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53891" y="2028616"/>
            <a:ext cx="665018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Merriweather-Regular" charset="0"/>
              </a:rPr>
              <a:t>“A </a:t>
            </a:r>
            <a:r>
              <a:rPr lang="en-US" sz="4400" dirty="0" smtClean="0">
                <a:latin typeface="Merriweather-Regular" charset="0"/>
              </a:rPr>
              <a:t>[student] </a:t>
            </a:r>
            <a:r>
              <a:rPr lang="en-US" sz="4400" dirty="0">
                <a:latin typeface="Merriweather-Regular" charset="0"/>
              </a:rPr>
              <a:t>must have </a:t>
            </a:r>
            <a:r>
              <a:rPr lang="en-US" sz="4400" dirty="0" smtClean="0">
                <a:latin typeface="Merriweather-Regular" charset="0"/>
              </a:rPr>
              <a:t>a [domain] of </a:t>
            </a:r>
            <a:r>
              <a:rPr lang="en-US" sz="4400" dirty="0">
                <a:latin typeface="Merriweather-Regular" charset="0"/>
              </a:rPr>
              <a:t>her own if she is to </a:t>
            </a:r>
            <a:r>
              <a:rPr lang="en-US" sz="4400" dirty="0" smtClean="0">
                <a:latin typeface="Merriweather-Regular" charset="0"/>
              </a:rPr>
              <a:t>write.”</a:t>
            </a:r>
            <a:endParaRPr lang="en-US" sz="4400" dirty="0">
              <a:latin typeface="Merriweather-Regular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53891" y="337416"/>
            <a:ext cx="10515600" cy="1325563"/>
          </a:xfrm>
        </p:spPr>
        <p:txBody>
          <a:bodyPr/>
          <a:lstStyle/>
          <a:p>
            <a:r>
              <a:rPr lang="en-US" dirty="0" smtClean="0"/>
              <a:t>A Domain of One’s 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66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creen Shot 2015-01-15 at 9.35.56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356" y="2625575"/>
            <a:ext cx="5455538" cy="3793456"/>
          </a:xfrm>
          <a:prstGeom prst="rect">
            <a:avLst/>
          </a:prstGeom>
        </p:spPr>
      </p:pic>
      <p:pic>
        <p:nvPicPr>
          <p:cNvPr id="2" name="Picture 1" descr="Screen Shot 2015-01-15 at 9.40.29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4" y="-399078"/>
            <a:ext cx="4770323" cy="3317292"/>
          </a:xfrm>
          <a:prstGeom prst="rect">
            <a:avLst/>
          </a:prstGeom>
        </p:spPr>
      </p:pic>
      <p:pic>
        <p:nvPicPr>
          <p:cNvPr id="4" name="Picture 3" descr="Screen Shot 2015-01-15 at 9.40.17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9431" y="-914861"/>
            <a:ext cx="4777588" cy="3317294"/>
          </a:xfrm>
          <a:prstGeom prst="rect">
            <a:avLst/>
          </a:prstGeom>
        </p:spPr>
      </p:pic>
      <p:pic>
        <p:nvPicPr>
          <p:cNvPr id="5" name="Picture 4" descr="Screen Shot 2015-01-15 at 9.40.05 A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463" y="-399078"/>
            <a:ext cx="4774165" cy="3317292"/>
          </a:xfrm>
          <a:prstGeom prst="rect">
            <a:avLst/>
          </a:prstGeom>
        </p:spPr>
      </p:pic>
      <p:pic>
        <p:nvPicPr>
          <p:cNvPr id="8" name="Picture 7" descr="Screen Shot 2015-01-15 at 9.39.54 AM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0" y="1574377"/>
            <a:ext cx="4161722" cy="2890831"/>
          </a:xfrm>
          <a:prstGeom prst="rect">
            <a:avLst/>
          </a:prstGeom>
        </p:spPr>
      </p:pic>
      <p:pic>
        <p:nvPicPr>
          <p:cNvPr id="9" name="Picture 8" descr="Screen Shot 2015-01-15 at 9.39.28 A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4093" y="-776907"/>
            <a:ext cx="4774165" cy="3317292"/>
          </a:xfrm>
          <a:prstGeom prst="rect">
            <a:avLst/>
          </a:prstGeom>
        </p:spPr>
      </p:pic>
      <p:pic>
        <p:nvPicPr>
          <p:cNvPr id="11" name="Picture 10" descr="Screen Shot 2015-01-15 at 9.38.41 A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998" y="2755"/>
            <a:ext cx="4156127" cy="2890831"/>
          </a:xfrm>
          <a:prstGeom prst="rect">
            <a:avLst/>
          </a:prstGeom>
        </p:spPr>
      </p:pic>
      <p:pic>
        <p:nvPicPr>
          <p:cNvPr id="12" name="Picture 11" descr="Screen Shot 2015-01-15 at 9.38.28 AM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262" y="6584726"/>
            <a:ext cx="4679713" cy="3258666"/>
          </a:xfrm>
          <a:prstGeom prst="rect">
            <a:avLst/>
          </a:prstGeom>
        </p:spPr>
      </p:pic>
      <p:pic>
        <p:nvPicPr>
          <p:cNvPr id="13" name="Picture 12" descr="Screen Shot 2015-01-15 at 9.38.17 AM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0" y="3122872"/>
            <a:ext cx="4161722" cy="2887603"/>
          </a:xfrm>
          <a:prstGeom prst="rect">
            <a:avLst/>
          </a:prstGeom>
        </p:spPr>
      </p:pic>
      <p:pic>
        <p:nvPicPr>
          <p:cNvPr id="15" name="Picture 14" descr="Screen Shot 2015-01-15 at 9.37.52 AM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723" y="5323229"/>
            <a:ext cx="4150173" cy="2890830"/>
          </a:xfrm>
          <a:prstGeom prst="rect">
            <a:avLst/>
          </a:prstGeom>
        </p:spPr>
      </p:pic>
      <p:pic>
        <p:nvPicPr>
          <p:cNvPr id="16" name="Picture 15" descr="Screen Shot 2015-01-15 at 9.37.40 AM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5579" y="2443079"/>
            <a:ext cx="4156127" cy="2886946"/>
          </a:xfrm>
          <a:prstGeom prst="rect">
            <a:avLst/>
          </a:prstGeom>
        </p:spPr>
      </p:pic>
      <p:pic>
        <p:nvPicPr>
          <p:cNvPr id="17" name="Picture 16" descr="Screen Shot 2015-01-15 at 9.37.16 AM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199" y="1896933"/>
            <a:ext cx="4679713" cy="3250640"/>
          </a:xfrm>
          <a:prstGeom prst="rect">
            <a:avLst/>
          </a:prstGeom>
        </p:spPr>
      </p:pic>
      <p:pic>
        <p:nvPicPr>
          <p:cNvPr id="18" name="Picture 17" descr="Screen Shot 2015-01-15 at 9.37.06 AM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1" y="4579397"/>
            <a:ext cx="4164149" cy="2888375"/>
          </a:xfrm>
          <a:prstGeom prst="rect">
            <a:avLst/>
          </a:prstGeom>
        </p:spPr>
      </p:pic>
      <p:pic>
        <p:nvPicPr>
          <p:cNvPr id="20" name="Picture 19" descr="Screen Shot 2015-01-15 at 9.36.55 AM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6891" y="4891667"/>
            <a:ext cx="4153900" cy="2888375"/>
          </a:xfrm>
          <a:prstGeom prst="rect">
            <a:avLst/>
          </a:prstGeom>
        </p:spPr>
      </p:pic>
      <p:pic>
        <p:nvPicPr>
          <p:cNvPr id="21" name="Picture 20" descr="Screen Shot 2015-01-15 at 9.36.44 AM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3908" y="1921075"/>
            <a:ext cx="4152403" cy="2884358"/>
          </a:xfrm>
          <a:prstGeom prst="rect">
            <a:avLst/>
          </a:prstGeom>
        </p:spPr>
      </p:pic>
      <p:pic>
        <p:nvPicPr>
          <p:cNvPr id="22" name="Picture 21" descr="Screen Shot 2015-01-15 at 9.36.30 AM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205" y="6657184"/>
            <a:ext cx="4839199" cy="3356609"/>
          </a:xfrm>
          <a:prstGeom prst="rect">
            <a:avLst/>
          </a:prstGeom>
        </p:spPr>
      </p:pic>
      <p:pic>
        <p:nvPicPr>
          <p:cNvPr id="23" name="Picture 22" descr="Screen Shot 2015-01-15 at 9.36.21 AM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4502">
            <a:off x="-973392" y="7182078"/>
            <a:ext cx="4101149" cy="2852590"/>
          </a:xfrm>
          <a:prstGeom prst="rect">
            <a:avLst/>
          </a:prstGeom>
        </p:spPr>
      </p:pic>
      <p:pic>
        <p:nvPicPr>
          <p:cNvPr id="24" name="Picture 23" descr="  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489" y="7151076"/>
            <a:ext cx="4107396" cy="285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9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491" y="26649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Towards self-actualization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10066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491" y="266498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smtClean="0"/>
              <a:t>“The creative process is specifically related to the process of self-actualization.”</a:t>
            </a:r>
            <a:endParaRPr lang="en-US" sz="6600" dirty="0"/>
          </a:p>
        </p:txBody>
      </p:sp>
      <p:sp>
        <p:nvSpPr>
          <p:cNvPr id="3" name="Rectangle 2"/>
          <p:cNvSpPr/>
          <p:nvPr/>
        </p:nvSpPr>
        <p:spPr>
          <a:xfrm>
            <a:off x="446809" y="56687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ArialMT" charset="0"/>
              </a:rPr>
              <a:t>Ryder, Willet W. "The role of art in self-actualization." </a:t>
            </a:r>
            <a:r>
              <a:rPr lang="en-US" i="1" dirty="0">
                <a:latin typeface="ArialMT" charset="0"/>
              </a:rPr>
              <a:t>Art Education</a:t>
            </a:r>
            <a:r>
              <a:rPr lang="en-US" dirty="0">
                <a:latin typeface="ArialMT" charset="0"/>
              </a:rPr>
              <a:t> 40.2 (1987): 22-24.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48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49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Four stages of self-actualization:</a:t>
            </a:r>
            <a:br>
              <a:rPr lang="en-US" sz="6600" dirty="0" smtClean="0"/>
            </a:br>
            <a:r>
              <a:rPr lang="en-US" sz="6600" b="1" dirty="0" smtClean="0"/>
              <a:t>1. Awareness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>2. Focus (selection/reflection)</a:t>
            </a:r>
            <a:br>
              <a:rPr lang="en-US" sz="6600" dirty="0" smtClean="0"/>
            </a:br>
            <a:r>
              <a:rPr lang="en-US" sz="6600" dirty="0" smtClean="0"/>
              <a:t>3. The Working Process</a:t>
            </a:r>
            <a:br>
              <a:rPr lang="en-US" sz="6600" dirty="0" smtClean="0"/>
            </a:br>
            <a:r>
              <a:rPr lang="en-US" sz="6600" dirty="0" smtClean="0"/>
              <a:t>4. The Product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87685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736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7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245071" cy="86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5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49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Four stages of self-actualization:</a:t>
            </a:r>
            <a:br>
              <a:rPr lang="en-US" sz="6600" dirty="0" smtClean="0"/>
            </a:br>
            <a:r>
              <a:rPr lang="en-US" sz="6600" dirty="0" smtClean="0"/>
              <a:t>1. Awareness</a:t>
            </a:r>
            <a:br>
              <a:rPr lang="en-US" sz="6600" dirty="0" smtClean="0"/>
            </a:br>
            <a:r>
              <a:rPr lang="en-US" sz="6600" b="1" dirty="0" smtClean="0"/>
              <a:t>2. Focus (selection/reflection)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>3. The Working Process</a:t>
            </a:r>
            <a:br>
              <a:rPr lang="en-US" sz="6600" dirty="0" smtClean="0"/>
            </a:br>
            <a:r>
              <a:rPr lang="en-US" sz="6600" dirty="0" smtClean="0"/>
              <a:t>4. The Product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03245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50" y="0"/>
            <a:ext cx="6982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7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491" y="26649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/>
              <a:t>Hi, I’m a practitioner.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6975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71526"/>
            <a:ext cx="12192000" cy="881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1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733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54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5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49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Four stages of self-actualization:</a:t>
            </a:r>
            <a:br>
              <a:rPr lang="en-US" sz="6600" dirty="0" smtClean="0"/>
            </a:br>
            <a:r>
              <a:rPr lang="en-US" sz="6600" dirty="0" smtClean="0"/>
              <a:t>1. Awareness</a:t>
            </a:r>
            <a:br>
              <a:rPr lang="en-US" sz="6600" dirty="0" smtClean="0"/>
            </a:br>
            <a:r>
              <a:rPr lang="en-US" sz="6600" dirty="0" smtClean="0"/>
              <a:t>2. Focus (selection/reflection)</a:t>
            </a:r>
            <a:br>
              <a:rPr lang="en-US" sz="6600" dirty="0" smtClean="0"/>
            </a:br>
            <a:r>
              <a:rPr lang="en-US" sz="6600" b="1" dirty="0" smtClean="0"/>
              <a:t>3. The Working Process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>4. The Product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01372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9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498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600" dirty="0" smtClean="0"/>
              <a:t>Four stages of self-actualization:</a:t>
            </a:r>
            <a:br>
              <a:rPr lang="en-US" sz="6600" dirty="0" smtClean="0"/>
            </a:br>
            <a:r>
              <a:rPr lang="en-US" sz="6600" dirty="0" smtClean="0"/>
              <a:t>1. Awareness</a:t>
            </a:r>
            <a:br>
              <a:rPr lang="en-US" sz="6600" dirty="0" smtClean="0"/>
            </a:br>
            <a:r>
              <a:rPr lang="en-US" sz="6600" dirty="0" smtClean="0"/>
              <a:t>2. Focus (selection/reflection)</a:t>
            </a:r>
            <a:br>
              <a:rPr lang="en-US" sz="6600" dirty="0" smtClean="0"/>
            </a:br>
            <a:r>
              <a:rPr lang="en-US" sz="6600" dirty="0" smtClean="0"/>
              <a:t>3. The Working Process</a:t>
            </a:r>
            <a:br>
              <a:rPr lang="en-US" sz="6600" dirty="0" smtClean="0"/>
            </a:br>
            <a:r>
              <a:rPr lang="en-US" sz="6600" b="1" dirty="0" smtClean="0"/>
              <a:t>4. The Product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73345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60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3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10 at 8.42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" y="0"/>
            <a:ext cx="12189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0"/>
            <a:ext cx="11836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3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GLVhanauZMZZgxRhRxtTIJSyVA2RM0WAAyJgYBJoGCKPmHvgu7VCpmYOV6oqOYsiEhrl2dOf6F0Ikwr19BR0YJSYvk6HH05z5-2sXTJfK1aUDhFD3wViahCgqIKlcA6f7E5eQ8SYc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406"/>
            <a:ext cx="6858000" cy="686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64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491" y="266498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smtClean="0"/>
              <a:t>Technologies-in-practice through Philosophies-in-practice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70010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0"/>
            <a:ext cx="12102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4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418" y="-106732"/>
            <a:ext cx="12247418" cy="739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2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735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14351" y="0"/>
            <a:ext cx="13132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5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41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7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733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0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575"/>
            <a:ext cx="12192000" cy="734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0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" y="0"/>
            <a:ext cx="11459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6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736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5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20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Philosophies of Education -  </a:t>
            </a:r>
            <a:r>
              <a:rPr lang="en-US" dirty="0" err="1"/>
              <a:t>Zinn</a:t>
            </a:r>
            <a:r>
              <a:rPr lang="en-US" dirty="0"/>
              <a:t> (1990)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473730"/>
              </p:ext>
            </p:extLst>
          </p:nvPr>
        </p:nvGraphicFramePr>
        <p:xfrm>
          <a:off x="474223" y="1361871"/>
          <a:ext cx="11243553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667"/>
                <a:gridCol w="9289886"/>
              </a:tblGrid>
              <a:tr h="31783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Philosophy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Purpose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Liberal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develop intellectual powers of the mind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to make a person literate in the broadest sense--intellectually, morally, and spiritually.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Behaviorist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bring about behavior that will 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ensure survival of human species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societies, and individuals; to promote behavioral change.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Progressive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transmit culture and societal structure to promote social change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to give learner practical knowledge and problem-solving skills, to 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reform society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Humanist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develop people open to change and continued learning; to 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enhance personal growth and development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 to facilitate self-actualization, to reform society.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Radical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bring about fundamental, social, political, economic changes in society through education; 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 change culture and its structure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454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27" y="-1208186"/>
            <a:ext cx="12192000" cy="85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GLVhanauZMZZgxRhRxtTIJSyVA2RM0WAAyJgYBJoGCKPmHvgu7VCpmYOV6oqOYsiEhrl2dOf6F0Ikwr19BR0YJSYvk6HH05z5-2sXTJfK1aUDhFD3wViahCgqIKlcA6f7E5eQ8SYc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06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14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291" y="697634"/>
            <a:ext cx="10515600" cy="1325563"/>
          </a:xfrm>
        </p:spPr>
        <p:txBody>
          <a:bodyPr>
            <a:noAutofit/>
          </a:bodyPr>
          <a:lstStyle/>
          <a:p>
            <a:r>
              <a:rPr lang="en-US" b="1" dirty="0" smtClean="0"/>
              <a:t>Determinist Positions</a:t>
            </a:r>
            <a:br>
              <a:rPr lang="en-US" b="1" dirty="0" smtClean="0"/>
            </a:br>
            <a:r>
              <a:rPr lang="en-US" b="1" dirty="0" smtClean="0"/>
              <a:t>on the Philosophy of Technology 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23197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Uses determinism </a:t>
            </a:r>
            <a:r>
              <a:rPr lang="en-US" sz="3600" dirty="0" smtClean="0"/>
              <a:t>– all technologies are neutral tools </a:t>
            </a:r>
            <a:r>
              <a:rPr lang="en-US" sz="3600" dirty="0"/>
              <a:t>or devices that simply extend human capacities </a:t>
            </a:r>
            <a:endParaRPr lang="en-US" sz="3600" dirty="0" smtClean="0"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Social determinism </a:t>
            </a:r>
            <a:r>
              <a:rPr lang="en-US" sz="3600" dirty="0" smtClean="0"/>
              <a:t>– social structures influence who </a:t>
            </a:r>
            <a:r>
              <a:rPr lang="en-US" sz="3600" dirty="0"/>
              <a:t>is involved/excluded in technological advancement </a:t>
            </a:r>
            <a:endParaRPr lang="en-US" sz="3600" dirty="0" smtClean="0">
              <a:effectLst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Technological </a:t>
            </a:r>
            <a:r>
              <a:rPr lang="en-US" sz="3600" b="1" dirty="0"/>
              <a:t>determinism </a:t>
            </a:r>
            <a:r>
              <a:rPr lang="en-US" sz="3600" dirty="0"/>
              <a:t>– all technologies are designed to sustain advantaged populations and hegemonic interests </a:t>
            </a:r>
            <a:endParaRPr lang="en-US" sz="3600" dirty="0" smtClean="0">
              <a:effectLst/>
            </a:endParaRP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896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0"/>
            <a:ext cx="10056031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23975" y="250825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Kanuka</a:t>
            </a:r>
            <a:r>
              <a:rPr lang="en-US" dirty="0" smtClean="0">
                <a:solidFill>
                  <a:schemeClr val="bg1"/>
                </a:solidFill>
              </a:rPr>
              <a:t> (2008)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03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Kanuka</a:t>
            </a:r>
            <a:r>
              <a:rPr lang="en-US" dirty="0" smtClean="0"/>
              <a:t> (2008)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“Technologies can, under certain circumstances</a:t>
            </a:r>
            <a:r>
              <a:rPr lang="is-IS" sz="4000" dirty="0" smtClean="0"/>
              <a:t>… can provide flexibility, convenience, and meet individual student needs... </a:t>
            </a:r>
            <a:r>
              <a:rPr lang="en-US" sz="4000" dirty="0" smtClean="0"/>
              <a:t>Specifically, uses of technology can play a critical role in providing flexible and open access to the growing needs of individual students.”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838200" y="5715299"/>
            <a:ext cx="7562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MT" charset="0"/>
              </a:rPr>
              <a:t>Kanuka</a:t>
            </a:r>
            <a:r>
              <a:rPr lang="en-US" dirty="0">
                <a:latin typeface="ArialMT" charset="0"/>
              </a:rPr>
              <a:t>, Heather. "Understanding E-Learning Technologies-IN-Practice." </a:t>
            </a:r>
            <a:r>
              <a:rPr lang="en-US" i="1" dirty="0">
                <a:latin typeface="ArialMT" charset="0"/>
              </a:rPr>
              <a:t>The theory and practice of online learning</a:t>
            </a:r>
            <a:r>
              <a:rPr lang="en-US" dirty="0">
                <a:latin typeface="ArialMT" charset="0"/>
              </a:rPr>
              <a:t> (2008): 91.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Kanuka</a:t>
            </a:r>
            <a:r>
              <a:rPr lang="en-US" dirty="0" smtClean="0"/>
              <a:t> (2008)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“For humanists, learning is view as highly personal endeavor, and, as such, self-concept, self-perception, intrinsic motivation, self-evaluation, and discovery are important to learning and thinking skills.”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5715299"/>
            <a:ext cx="7562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MT" charset="0"/>
              </a:rPr>
              <a:t>Kanuka</a:t>
            </a:r>
            <a:r>
              <a:rPr lang="en-US" dirty="0">
                <a:latin typeface="ArialMT" charset="0"/>
              </a:rPr>
              <a:t>, Heather. "Understanding E-Learning Technologies-IN-Practice." </a:t>
            </a:r>
            <a:r>
              <a:rPr lang="en-US" i="1" dirty="0">
                <a:latin typeface="ArialMT" charset="0"/>
              </a:rPr>
              <a:t>The theory and practice of online learning</a:t>
            </a:r>
            <a:r>
              <a:rPr lang="en-US" dirty="0">
                <a:latin typeface="ArialMT" charset="0"/>
              </a:rPr>
              <a:t> (2008): 91.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41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Kanuka</a:t>
            </a:r>
            <a:r>
              <a:rPr lang="en-US" dirty="0" smtClean="0"/>
              <a:t> (2008)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“Without knowing our philosophical orientation, other strategies are used (in choosing technologies). Often swept up by unbridled – but </a:t>
            </a:r>
            <a:r>
              <a:rPr lang="en-US" sz="4000" dirty="0" smtClean="0"/>
              <a:t>uninformed </a:t>
            </a:r>
            <a:r>
              <a:rPr lang="en-US" sz="4000" dirty="0" smtClean="0"/>
              <a:t>–enthusiasm by technological advocates, many decisions by educators are based on following the latest trend.”</a:t>
            </a:r>
          </a:p>
        </p:txBody>
      </p:sp>
    </p:spTree>
    <p:extLst>
      <p:ext uri="{BB962C8B-B14F-4D97-AF65-F5344CB8AC3E}">
        <p14:creationId xmlns:p14="http://schemas.microsoft.com/office/powerpoint/2010/main" val="6797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</TotalTime>
  <Words>483</Words>
  <Application>Microsoft Macintosh PowerPoint</Application>
  <PresentationFormat>Widescreen</PresentationFormat>
  <Paragraphs>44</Paragraphs>
  <Slides>41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ArialMT</vt:lpstr>
      <vt:lpstr>Calibri</vt:lpstr>
      <vt:lpstr>Calibri Light</vt:lpstr>
      <vt:lpstr>Merriweather-Regular</vt:lpstr>
      <vt:lpstr>Arial</vt:lpstr>
      <vt:lpstr>Office Theme</vt:lpstr>
      <vt:lpstr>Indie EdTech and the Digital Humanities</vt:lpstr>
      <vt:lpstr>Hi, I’m a practitioner.</vt:lpstr>
      <vt:lpstr>Technologies-in-practice through Philosophies-in-practice</vt:lpstr>
      <vt:lpstr>Philosophies of Education -  Zinn (1990) </vt:lpstr>
      <vt:lpstr>Determinist Positions on the Philosophy of Technology  </vt:lpstr>
      <vt:lpstr>Kanuka (2008)</vt:lpstr>
      <vt:lpstr>Kanuka (2008)</vt:lpstr>
      <vt:lpstr>Kanuka (2008)</vt:lpstr>
      <vt:lpstr>Kanuka (2008)</vt:lpstr>
      <vt:lpstr>A Room of One’s Own</vt:lpstr>
      <vt:lpstr>A Domain of One’s Own</vt:lpstr>
      <vt:lpstr>PowerPoint Presentation</vt:lpstr>
      <vt:lpstr>Towards self-actualization</vt:lpstr>
      <vt:lpstr>“The creative process is specifically related to the process of self-actualization.”</vt:lpstr>
      <vt:lpstr>Four stages of self-actualization: 1. Awareness 2. Focus (selection/reflection) 3. The Working Process 4. The Product</vt:lpstr>
      <vt:lpstr>PowerPoint Presentation</vt:lpstr>
      <vt:lpstr>PowerPoint Presentation</vt:lpstr>
      <vt:lpstr>Four stages of self-actualization: 1. Awareness 2. Focus (selection/reflection) 3. The Working Process 4. The Product</vt:lpstr>
      <vt:lpstr>PowerPoint Presentation</vt:lpstr>
      <vt:lpstr>PowerPoint Presentation</vt:lpstr>
      <vt:lpstr>PowerPoint Presentation</vt:lpstr>
      <vt:lpstr>PowerPoint Presentation</vt:lpstr>
      <vt:lpstr>Four stages of self-actualization: 1. Awareness 2. Focus (selection/reflection) 3. The Working Process 4. The Product</vt:lpstr>
      <vt:lpstr>PowerPoint Presentation</vt:lpstr>
      <vt:lpstr>Four stages of self-actualization: 1. Awareness 2. Focus (selection/reflection) 3. The Working Process 4. The Product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Croom, Adam</dc:creator>
  <cp:lastModifiedBy>Croom, Adam</cp:lastModifiedBy>
  <cp:revision>25</cp:revision>
  <dcterms:created xsi:type="dcterms:W3CDTF">2016-09-08T02:21:51Z</dcterms:created>
  <dcterms:modified xsi:type="dcterms:W3CDTF">2016-09-08T04:39:07Z</dcterms:modified>
</cp:coreProperties>
</file>